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1" r:id="rId1"/>
    <p:sldMasterId id="2147483682" r:id="rId2"/>
    <p:sldMasterId id="2147483683" r:id="rId3"/>
    <p:sldMasterId id="2147483695" r:id="rId4"/>
  </p:sldMasterIdLst>
  <p:notesMasterIdLst>
    <p:notesMasterId r:id="rId16"/>
  </p:notesMasterIdLst>
  <p:sldIdLst>
    <p:sldId id="256" r:id="rId5"/>
    <p:sldId id="1176" r:id="rId6"/>
    <p:sldId id="1177" r:id="rId7"/>
    <p:sldId id="1179" r:id="rId8"/>
    <p:sldId id="1175" r:id="rId9"/>
    <p:sldId id="1182" r:id="rId10"/>
    <p:sldId id="1183" r:id="rId11"/>
    <p:sldId id="1184" r:id="rId12"/>
    <p:sldId id="1181" r:id="rId13"/>
    <p:sldId id="1178" r:id="rId14"/>
    <p:sldId id="273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89919C-8CE7-45DF-95FC-528E22A4193D}">
  <a:tblStyle styleId="{D889919C-8CE7-45DF-95FC-528E22A4193D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43" autoAdjust="0"/>
    <p:restoredTop sz="94660"/>
  </p:normalViewPr>
  <p:slideViewPr>
    <p:cSldViewPr snapToGrid="0">
      <p:cViewPr varScale="1">
        <p:scale>
          <a:sx n="88" d="100"/>
          <a:sy n="88" d="100"/>
        </p:scale>
        <p:origin x="57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6EB9CB0-8DBB-4A5D-B2E4-17BB9D895EB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7643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ver and intro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311708" y="21161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5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 b="1">
                <a:solidFill>
                  <a:schemeClr val="dk1"/>
                </a:solidFill>
              </a:defRPr>
            </a:lvl2pPr>
            <a:lvl3pPr lvl="2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 b="1">
                <a:solidFill>
                  <a:schemeClr val="dk1"/>
                </a:solidFill>
              </a:defRPr>
            </a:lvl3pPr>
            <a:lvl4pPr lvl="3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 b="1">
                <a:solidFill>
                  <a:schemeClr val="dk1"/>
                </a:solidFill>
              </a:defRPr>
            </a:lvl4pPr>
            <a:lvl5pPr lvl="4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 b="1">
                <a:solidFill>
                  <a:schemeClr val="dk1"/>
                </a:solidFill>
              </a:defRPr>
            </a:lvl5pPr>
            <a:lvl6pPr lvl="5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 b="1">
                <a:solidFill>
                  <a:schemeClr val="dk1"/>
                </a:solidFill>
              </a:defRPr>
            </a:lvl6pPr>
            <a:lvl7pPr lvl="6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 b="1">
                <a:solidFill>
                  <a:schemeClr val="dk1"/>
                </a:solidFill>
              </a:defRPr>
            </a:lvl7pPr>
            <a:lvl8pPr lvl="7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 b="1">
                <a:solidFill>
                  <a:schemeClr val="dk1"/>
                </a:solidFill>
              </a:defRPr>
            </a:lvl8pPr>
            <a:lvl9pPr lvl="8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311700" y="4205725"/>
            <a:ext cx="8151600" cy="79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1" name="Shape 11"/>
          <p:cNvPicPr preferRelativeResize="0"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43" y="187047"/>
            <a:ext cx="3777019" cy="10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old chapter break or bold statement gold">
    <p:bg>
      <p:bgPr>
        <a:solidFill>
          <a:schemeClr val="accen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311700" y="826025"/>
            <a:ext cx="62463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6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old chapter break or bold statement gold 2">
    <p:bg>
      <p:bgPr>
        <a:solidFill>
          <a:schemeClr val="accen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43682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old chapter break or bold statement gold 1">
    <p:bg>
      <p:bgPr>
        <a:solidFill>
          <a:schemeClr val="accent2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826025"/>
            <a:ext cx="62463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6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hapter break ba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1314450"/>
            <a:ext cx="9144000" cy="154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7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hapter break maroon ba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1314450"/>
            <a:ext cx="9144000" cy="154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700" b="1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4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adline with 3 column 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215500" y="11630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3274550" y="118466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body" idx="3"/>
          </p:nvPr>
        </p:nvSpPr>
        <p:spPr>
          <a:xfrm>
            <a:off x="405375" y="12048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adline with text 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698" y="1204825"/>
            <a:ext cx="7820400" cy="320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 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265500" y="393025"/>
            <a:ext cx="4843800" cy="148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2pPr>
            <a:lvl3pPr lvl="2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3pPr>
            <a:lvl4pPr lvl="3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4pPr>
            <a:lvl5pPr lvl="4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5pPr>
            <a:lvl6pPr lvl="5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6pPr>
            <a:lvl7pPr lvl="6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7pPr>
            <a:lvl8pPr lvl="7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8pPr>
            <a:lvl9pPr lvl="8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ubTitle" idx="1"/>
          </p:nvPr>
        </p:nvSpPr>
        <p:spPr>
          <a:xfrm>
            <a:off x="5451275" y="571350"/>
            <a:ext cx="2904600" cy="123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Intro Option 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11700" y="12832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ubTitle" idx="1"/>
          </p:nvPr>
        </p:nvSpPr>
        <p:spPr>
          <a:xfrm>
            <a:off x="36062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1" name="Shape 71"/>
          <p:cNvPicPr preferRelativeResize="0"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03" y="3799423"/>
            <a:ext cx="3403243" cy="96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Headline with 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100575" y="1204825"/>
            <a:ext cx="8031600" cy="3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hapter break agenda">
    <p:bg>
      <p:bgPr>
        <a:solidFill>
          <a:srgbClr val="000000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64100" y="2045225"/>
            <a:ext cx="2787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  <a:defRPr sz="4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r" rtl="0">
              <a:spcBef>
                <a:spcPts val="0"/>
              </a:spcBef>
              <a:buClr>
                <a:srgbClr val="FFFFFF"/>
              </a:buClr>
              <a:buSzPct val="100000"/>
              <a:buFont typeface="Arial"/>
              <a:buNone/>
              <a:defRPr sz="4800" b="1">
                <a:solidFill>
                  <a:srgbClr val="FFFFFF"/>
                </a:solidFill>
              </a:defRPr>
            </a:lvl2pPr>
            <a:lvl3pPr lvl="2" indent="0" algn="r" rtl="0">
              <a:spcBef>
                <a:spcPts val="0"/>
              </a:spcBef>
              <a:buClr>
                <a:srgbClr val="FFFFFF"/>
              </a:buClr>
              <a:buSzPct val="100000"/>
              <a:buFont typeface="Arial"/>
              <a:buNone/>
              <a:defRPr sz="4800" b="1">
                <a:solidFill>
                  <a:srgbClr val="FFFFFF"/>
                </a:solidFill>
              </a:defRPr>
            </a:lvl3pPr>
            <a:lvl4pPr lvl="3" indent="0" algn="r" rtl="0">
              <a:spcBef>
                <a:spcPts val="0"/>
              </a:spcBef>
              <a:buClr>
                <a:srgbClr val="FFFFFF"/>
              </a:buClr>
              <a:buSzPct val="100000"/>
              <a:buFont typeface="Arial"/>
              <a:buNone/>
              <a:defRPr sz="4800" b="1">
                <a:solidFill>
                  <a:srgbClr val="FFFFFF"/>
                </a:solidFill>
              </a:defRPr>
            </a:lvl4pPr>
            <a:lvl5pPr lvl="4" indent="0" algn="r" rtl="0">
              <a:spcBef>
                <a:spcPts val="0"/>
              </a:spcBef>
              <a:buClr>
                <a:srgbClr val="FFFFFF"/>
              </a:buClr>
              <a:buSzPct val="100000"/>
              <a:buFont typeface="Arial"/>
              <a:buNone/>
              <a:defRPr sz="4800" b="1">
                <a:solidFill>
                  <a:srgbClr val="FFFFFF"/>
                </a:solidFill>
              </a:defRPr>
            </a:lvl5pPr>
            <a:lvl6pPr lvl="5" indent="0" algn="r" rtl="0">
              <a:spcBef>
                <a:spcPts val="0"/>
              </a:spcBef>
              <a:buClr>
                <a:srgbClr val="FFFFFF"/>
              </a:buClr>
              <a:buSzPct val="100000"/>
              <a:buFont typeface="Arial"/>
              <a:buNone/>
              <a:defRPr sz="4800" b="1">
                <a:solidFill>
                  <a:srgbClr val="FFFFFF"/>
                </a:solidFill>
              </a:defRPr>
            </a:lvl6pPr>
            <a:lvl7pPr lvl="6" indent="0" algn="r" rtl="0">
              <a:spcBef>
                <a:spcPts val="0"/>
              </a:spcBef>
              <a:buClr>
                <a:srgbClr val="FFFFFF"/>
              </a:buClr>
              <a:buSzPct val="100000"/>
              <a:buFont typeface="Arial"/>
              <a:buNone/>
              <a:defRPr sz="4800" b="1">
                <a:solidFill>
                  <a:srgbClr val="FFFFFF"/>
                </a:solidFill>
              </a:defRPr>
            </a:lvl7pPr>
            <a:lvl8pPr lvl="7" indent="0" algn="r" rtl="0">
              <a:spcBef>
                <a:spcPts val="0"/>
              </a:spcBef>
              <a:buClr>
                <a:srgbClr val="FFFFFF"/>
              </a:buClr>
              <a:buSzPct val="100000"/>
              <a:buFont typeface="Arial"/>
              <a:buNone/>
              <a:defRPr sz="4800" b="1">
                <a:solidFill>
                  <a:srgbClr val="FFFFFF"/>
                </a:solidFill>
              </a:defRPr>
            </a:lvl8pPr>
            <a:lvl9pPr lvl="8" indent="0" algn="r" rtl="0">
              <a:spcBef>
                <a:spcPts val="0"/>
              </a:spcBef>
              <a:buClr>
                <a:srgbClr val="FFFFFF"/>
              </a:buClr>
              <a:buSzPct val="100000"/>
              <a:buFont typeface="Arial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Shape 14"/>
          <p:cNvSpPr txBox="1"/>
          <p:nvPr/>
        </p:nvSpPr>
        <p:spPr>
          <a:xfrm>
            <a:off x="3664989" y="371598"/>
            <a:ext cx="1057200" cy="35316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 sz="225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4925925" y="1039900"/>
            <a:ext cx="3589500" cy="2755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marL="457200" lvl="0" indent="-228600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adline with 3 colum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215500" y="1163025"/>
            <a:ext cx="2403599" cy="3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2"/>
          </p:nvPr>
        </p:nvSpPr>
        <p:spPr>
          <a:xfrm>
            <a:off x="3274550" y="1184665"/>
            <a:ext cx="2403599" cy="3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3"/>
          </p:nvPr>
        </p:nvSpPr>
        <p:spPr>
          <a:xfrm>
            <a:off x="405375" y="1204825"/>
            <a:ext cx="2403599" cy="3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subTitle" idx="1"/>
          </p:nvPr>
        </p:nvSpPr>
        <p:spPr>
          <a:xfrm>
            <a:off x="311700" y="1005325"/>
            <a:ext cx="7508699" cy="35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00" y="11308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ll out plus image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218900" y="228975"/>
            <a:ext cx="1860300" cy="233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old chapter break or bold statement gold 2">
    <p:bg>
      <p:bgPr>
        <a:solidFill>
          <a:schemeClr val="accen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12832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1"/>
          </p:nvPr>
        </p:nvSpPr>
        <p:spPr>
          <a:xfrm>
            <a:off x="436825" y="1005325"/>
            <a:ext cx="7508699" cy="35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old chapter break or bold statement gold 1">
    <p:bg>
      <p:bgPr>
        <a:solidFill>
          <a:schemeClr val="accent2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11700" y="826025"/>
            <a:ext cx="62462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6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44;g1f688af0ced_0_34">
            <a:extLst>
              <a:ext uri="{FF2B5EF4-FFF2-40B4-BE49-F238E27FC236}">
                <a16:creationId xmlns:a16="http://schemas.microsoft.com/office/drawing/2014/main" id="{441A1850-1F29-F8F9-5615-5BC364EA9028}"/>
              </a:ext>
            </a:extLst>
          </p:cNvPr>
          <p:cNvSpPr txBox="1">
            <a:spLocks/>
          </p:cNvSpPr>
          <p:nvPr userDrawn="1"/>
        </p:nvSpPr>
        <p:spPr>
          <a:xfrm>
            <a:off x="0" y="4783929"/>
            <a:ext cx="9144000" cy="3595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vert="horz" wrap="square" lIns="68569" tIns="68569" rIns="68569" bIns="68569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dk1"/>
              </a:buClr>
              <a:buSzPts val="3200"/>
              <a:buFont typeface="Arial"/>
              <a:buNone/>
            </a:pPr>
            <a:endParaRPr lang="en-US" sz="27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3"/>
            <a:ext cx="7772400" cy="1102519"/>
          </a:xfrm>
        </p:spPr>
        <p:txBody>
          <a:bodyPr>
            <a:normAutofit/>
          </a:bodyPr>
          <a:lstStyle>
            <a:lvl1pPr marL="0" marR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i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5137" y="3143250"/>
            <a:ext cx="8514187" cy="1428750"/>
          </a:xfrm>
        </p:spPr>
        <p:txBody>
          <a:bodyPr>
            <a:normAutofit/>
          </a:bodyPr>
          <a:lstStyle>
            <a:lvl1pPr marL="0" indent="0" algn="l">
              <a:buNone/>
              <a:defRPr sz="2250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Authors</a:t>
            </a:r>
          </a:p>
          <a:p>
            <a:r>
              <a:rPr lang="en-US" dirty="0"/>
              <a:t>Affiliations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28600" y="4800603"/>
            <a:ext cx="2133600" cy="27384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A0E76CCD-2E37-464C-97F3-D65E704E281F}" type="datetime1">
              <a:rPr lang="en-US" smtClean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4800603"/>
            <a:ext cx="2895600" cy="27384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58000" y="4812509"/>
            <a:ext cx="2133600" cy="27384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E2B9B1AC-B6A7-6FAE-6D63-0D8C09C290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70"/>
          <a:stretch/>
        </p:blipFill>
        <p:spPr>
          <a:xfrm>
            <a:off x="265138" y="218294"/>
            <a:ext cx="3069341" cy="795099"/>
          </a:xfrm>
          <a:prstGeom prst="rect">
            <a:avLst/>
          </a:prstGeom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0A65C3CA-26D5-DE20-9949-0F493D4B0C3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0" t="6158" r="21136" b="16891"/>
          <a:stretch/>
        </p:blipFill>
        <p:spPr bwMode="auto">
          <a:xfrm>
            <a:off x="8229600" y="272205"/>
            <a:ext cx="549725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D0B7AA-87BA-7C79-3F66-EFFF4B90AEB7}"/>
              </a:ext>
            </a:extLst>
          </p:cNvPr>
          <p:cNvSpPr txBox="1"/>
          <p:nvPr userDrawn="1"/>
        </p:nvSpPr>
        <p:spPr>
          <a:xfrm>
            <a:off x="6457950" y="264700"/>
            <a:ext cx="1896994" cy="582211"/>
          </a:xfrm>
          <a:prstGeom prst="rect">
            <a:avLst/>
          </a:prstGeom>
        </p:spPr>
        <p:txBody>
          <a:bodyPr vert="horz" wrap="none" lIns="68580" tIns="34290" rIns="68580" bIns="34290" rtlCol="0">
            <a:spAutoFit/>
          </a:bodyPr>
          <a:lstStyle/>
          <a:p>
            <a:pPr>
              <a:spcBef>
                <a:spcPts val="375"/>
              </a:spcBef>
            </a:pPr>
            <a:r>
              <a:rPr lang="en-US" sz="1500" b="1" i="1" cap="small" baseline="0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en-US" sz="1500" b="1" i="1" cap="small" baseline="0" dirty="0"/>
              <a:t>mbedded </a:t>
            </a:r>
            <a:r>
              <a:rPr lang="en-US" sz="1500" b="1" i="1" cap="small" baseline="0" dirty="0">
                <a:solidFill>
                  <a:schemeClr val="accent1">
                    <a:lumMod val="75000"/>
                  </a:schemeClr>
                </a:solidFill>
              </a:rPr>
              <a:t>M</a:t>
            </a:r>
            <a:r>
              <a:rPr lang="en-US" sz="1500" b="1" i="1" cap="small" baseline="0" dirty="0"/>
              <a:t>achine </a:t>
            </a:r>
          </a:p>
          <a:p>
            <a:pPr>
              <a:spcBef>
                <a:spcPts val="375"/>
              </a:spcBef>
            </a:pPr>
            <a:r>
              <a:rPr lang="en-US" sz="1500" b="1" i="1" cap="small" baseline="0" dirty="0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sz="1500" b="1" i="1" cap="small" baseline="0" dirty="0"/>
              <a:t>ntelligence </a:t>
            </a:r>
            <a:r>
              <a:rPr lang="en-US" sz="1500" b="1" i="1" cap="small" baseline="0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en-US" sz="1500" b="1" i="1" cap="small" baseline="0" dirty="0"/>
              <a:t>ab</a:t>
            </a:r>
          </a:p>
        </p:txBody>
      </p:sp>
    </p:spTree>
    <p:extLst>
      <p:ext uri="{BB962C8B-B14F-4D97-AF65-F5344CB8AC3E}">
        <p14:creationId xmlns:p14="http://schemas.microsoft.com/office/powerpoint/2010/main" val="10354055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44;g1f688af0ced_0_34">
            <a:extLst>
              <a:ext uri="{FF2B5EF4-FFF2-40B4-BE49-F238E27FC236}">
                <a16:creationId xmlns:a16="http://schemas.microsoft.com/office/drawing/2014/main" id="{EEA1ACE2-CCF0-DE52-662C-48F0C2434410}"/>
              </a:ext>
            </a:extLst>
          </p:cNvPr>
          <p:cNvSpPr txBox="1">
            <a:spLocks/>
          </p:cNvSpPr>
          <p:nvPr userDrawn="1"/>
        </p:nvSpPr>
        <p:spPr>
          <a:xfrm>
            <a:off x="171450" y="30959"/>
            <a:ext cx="8686800" cy="7062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vert="horz" wrap="square" lIns="68569" tIns="68569" rIns="68569" bIns="68569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dk1"/>
              </a:buClr>
              <a:buSzPts val="3200"/>
              <a:buFont typeface="Arial"/>
              <a:buNone/>
            </a:pPr>
            <a:endParaRPr lang="en-US" sz="27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B2C0-5ED3-478B-8D46-2A2B06C4DD17}" type="datetime1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4935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8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14BAF-3FA4-48E3-AD14-D051253FE824}" type="datetime1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718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7ADC-F4D5-47AC-A73A-A98570A8C4B0}" type="datetime1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136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3E225-29D3-42EC-8E8A-F199605A2C2A}" type="datetime1">
              <a:rPr lang="en-US" smtClean="0"/>
              <a:t>3/21/2024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79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Headline with tex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100575" y="1204825"/>
            <a:ext cx="8031600" cy="320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D04C0-76D4-45A8-854F-2D93A077BDB9}" type="datetime1">
              <a:rPr lang="en-US" smtClean="0"/>
              <a:t>3/21/2024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449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486B3-440D-4AA6-94E9-A4061E7370DF}" type="datetime1">
              <a:rPr lang="en-US" smtClean="0"/>
              <a:t>3/21/2024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846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4D658-3A6C-4BF7-8923-4859BA852273}" type="datetime1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9167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3B38A-BC6C-43DB-A15A-DE94AE0AAE20}" type="datetime1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06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589-0C0C-4ED4-BD89-C69F4BAE30E1}" type="datetime1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2331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C035-D55B-4E2D-AB89-612E68EC87A6}" type="datetime1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6635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adline with text 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11697" y="1204825"/>
            <a:ext cx="7820400" cy="3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584308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Headline with 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100575" y="1204825"/>
            <a:ext cx="8031600" cy="3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2807326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adline with 3 colum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215500" y="1163025"/>
            <a:ext cx="2403599" cy="3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2"/>
          </p:nvPr>
        </p:nvSpPr>
        <p:spPr>
          <a:xfrm>
            <a:off x="3274550" y="1184665"/>
            <a:ext cx="2403599" cy="3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3"/>
          </p:nvPr>
        </p:nvSpPr>
        <p:spPr>
          <a:xfrm>
            <a:off x="405375" y="1204825"/>
            <a:ext cx="2403599" cy="3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679344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subTitle" idx="1"/>
          </p:nvPr>
        </p:nvSpPr>
        <p:spPr>
          <a:xfrm>
            <a:off x="311700" y="1005325"/>
            <a:ext cx="7508699" cy="35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00" y="11308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7239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adline with 3 colum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6215500" y="11630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3274550" y="118466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Shape 23"/>
          <p:cNvSpPr txBox="1">
            <a:spLocks noGrp="1"/>
          </p:cNvSpPr>
          <p:nvPr>
            <p:ph type="body" idx="3"/>
          </p:nvPr>
        </p:nvSpPr>
        <p:spPr>
          <a:xfrm>
            <a:off x="405375" y="12048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ll out plus image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218900" y="228975"/>
            <a:ext cx="1860300" cy="233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19184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old chapter break or bold statement gold 2">
    <p:bg>
      <p:bgPr>
        <a:solidFill>
          <a:schemeClr val="accen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12832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1"/>
          </p:nvPr>
        </p:nvSpPr>
        <p:spPr>
          <a:xfrm>
            <a:off x="436825" y="1005325"/>
            <a:ext cx="7508699" cy="35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756945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old chapter break or bold statement gold 1">
    <p:bg>
      <p:bgPr>
        <a:solidFill>
          <a:schemeClr val="accent2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11700" y="826025"/>
            <a:ext cx="62462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6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6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60714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subTitle" idx="1"/>
          </p:nvPr>
        </p:nvSpPr>
        <p:spPr>
          <a:xfrm>
            <a:off x="311700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11308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7200"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ll out plus im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218900" y="228975"/>
            <a:ext cx="1860300" cy="23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None/>
              <a:defRPr sz="1800"/>
            </a:lvl1pPr>
            <a:lvl2pPr lvl="1">
              <a:spcBef>
                <a:spcPts val="0"/>
              </a:spcBef>
              <a:buNone/>
              <a:defRPr sz="1800"/>
            </a:lvl2pPr>
            <a:lvl3pPr lvl="2">
              <a:spcBef>
                <a:spcPts val="0"/>
              </a:spcBef>
              <a:buNone/>
              <a:defRPr sz="1800"/>
            </a:lvl3pPr>
            <a:lvl4pPr lvl="3">
              <a:spcBef>
                <a:spcPts val="0"/>
              </a:spcBef>
              <a:buNone/>
              <a:defRPr sz="1800"/>
            </a:lvl4pPr>
            <a:lvl5pPr lvl="4">
              <a:spcBef>
                <a:spcPts val="0"/>
              </a:spcBef>
              <a:buNone/>
              <a:defRPr sz="1800"/>
            </a:lvl5pPr>
            <a:lvl6pPr lvl="5">
              <a:spcBef>
                <a:spcPts val="0"/>
              </a:spcBef>
              <a:buNone/>
              <a:defRPr sz="1800"/>
            </a:lvl6pPr>
            <a:lvl7pPr lvl="6">
              <a:spcBef>
                <a:spcPts val="0"/>
              </a:spcBef>
              <a:buNone/>
              <a:defRPr sz="1800"/>
            </a:lvl7pPr>
            <a:lvl8pPr lvl="7">
              <a:spcBef>
                <a:spcPts val="0"/>
              </a:spcBef>
              <a:buNone/>
              <a:defRPr sz="1800"/>
            </a:lvl8pPr>
            <a:lvl9pPr lvl="8">
              <a:spcBef>
                <a:spcPts val="0"/>
              </a:spcBef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4572000" y="-134650"/>
            <a:ext cx="4572000" cy="527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2pPr>
            <a:lvl3pPr lvl="2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3pPr>
            <a:lvl4pPr lvl="3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4pPr>
            <a:lvl5pPr lvl="4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5pPr>
            <a:lvl6pPr lvl="5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6pPr>
            <a:lvl7pPr lvl="6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7pPr>
            <a:lvl8pPr lvl="7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8pPr>
            <a:lvl9pPr lvl="8" indent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2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None/>
              <a:defRPr sz="3600"/>
            </a:lvl1pPr>
            <a:lvl2pPr lvl="1">
              <a:spcBef>
                <a:spcPts val="0"/>
              </a:spcBef>
              <a:buNone/>
              <a:defRPr sz="3600"/>
            </a:lvl2pPr>
            <a:lvl3pPr lvl="2">
              <a:spcBef>
                <a:spcPts val="0"/>
              </a:spcBef>
              <a:buNone/>
              <a:defRPr sz="3600"/>
            </a:lvl3pPr>
            <a:lvl4pPr lvl="3">
              <a:spcBef>
                <a:spcPts val="0"/>
              </a:spcBef>
              <a:buNone/>
              <a:defRPr sz="3600"/>
            </a:lvl4pPr>
            <a:lvl5pPr lvl="4">
              <a:spcBef>
                <a:spcPts val="0"/>
              </a:spcBef>
              <a:buNone/>
              <a:defRPr sz="3600"/>
            </a:lvl5pPr>
            <a:lvl6pPr lvl="5">
              <a:spcBef>
                <a:spcPts val="0"/>
              </a:spcBef>
              <a:buNone/>
              <a:defRPr sz="3600"/>
            </a:lvl6pPr>
            <a:lvl7pPr lvl="6">
              <a:spcBef>
                <a:spcPts val="0"/>
              </a:spcBef>
              <a:buNone/>
              <a:defRPr sz="3600"/>
            </a:lvl7pPr>
            <a:lvl8pPr lvl="7">
              <a:spcBef>
                <a:spcPts val="0"/>
              </a:spcBef>
              <a:buNone/>
              <a:defRPr sz="3600"/>
            </a:lvl8pPr>
            <a:lvl9pPr lvl="8">
              <a:spcBef>
                <a:spcPts val="0"/>
              </a:spcBef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-19225" y="1760200"/>
            <a:ext cx="9163200" cy="343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Intro O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43682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40" name="Shape 40"/>
          <p:cNvPicPr preferRelativeResize="0"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02" y="3799423"/>
            <a:ext cx="3403246" cy="96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1450" y="30959"/>
            <a:ext cx="8686800" cy="6953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00103"/>
            <a:ext cx="8229600" cy="37945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0BA47-69B8-44FD-8EB4-204BEC5E3CBF}" type="datetime1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5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677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27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58898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hasemzadeh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11700" y="1476509"/>
            <a:ext cx="8520600" cy="119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buSzPct val="25000"/>
            </a:pPr>
            <a:r>
              <a:rPr lang="en-US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Text-to-Speech</a:t>
            </a:r>
            <a:r>
              <a:rPr lang="en-US" sz="3600" dirty="0"/>
              <a:t> (TTS) System for OCR-Generated Text</a:t>
            </a:r>
            <a:endParaRPr lang="en" sz="36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subTitle" idx="1"/>
          </p:nvPr>
        </p:nvSpPr>
        <p:spPr>
          <a:xfrm>
            <a:off x="360625" y="1005325"/>
            <a:ext cx="8099434" cy="35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>
              <a:buSzPct val="25000"/>
            </a:pPr>
            <a:r>
              <a:rPr lang="en" b="1" i="0" u="none" strike="noStrike" cap="none" dirty="0">
                <a:solidFill>
                  <a:srgbClr val="000000"/>
                </a:solidFill>
                <a:highlight>
                  <a:srgbClr val="FFC000"/>
                </a:highlight>
                <a:latin typeface="Arial"/>
                <a:ea typeface="Arial"/>
                <a:cs typeface="Arial"/>
                <a:sym typeface="Arial"/>
              </a:rPr>
              <a:t>BMI/</a:t>
            </a:r>
            <a:r>
              <a:rPr lang="en" dirty="0">
                <a:highlight>
                  <a:srgbClr val="FFC000"/>
                </a:highlight>
              </a:rPr>
              <a:t>CEN 598 (</a:t>
            </a:r>
            <a:r>
              <a:rPr lang="en" b="1" i="0" u="none" strike="noStrike" cap="none" dirty="0">
                <a:solidFill>
                  <a:srgbClr val="000000"/>
                </a:solidFill>
                <a:highlight>
                  <a:srgbClr val="FFC000"/>
                </a:highlight>
                <a:latin typeface="Arial"/>
                <a:ea typeface="Arial"/>
                <a:cs typeface="Arial"/>
                <a:sym typeface="Arial"/>
              </a:rPr>
              <a:t>Embedded Machine Learning) Project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3B7342-40EF-9F8E-BD99-91369F45B45C}"/>
              </a:ext>
            </a:extLst>
          </p:cNvPr>
          <p:cNvSpPr txBox="1"/>
          <p:nvPr/>
        </p:nvSpPr>
        <p:spPr>
          <a:xfrm>
            <a:off x="1769327" y="2958791"/>
            <a:ext cx="51295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Sudeeksha </a:t>
            </a:r>
            <a:r>
              <a:rPr lang="en-US" dirty="0" err="1"/>
              <a:t>Chagarlamudi</a:t>
            </a:r>
            <a:r>
              <a:rPr lang="en-US" dirty="0"/>
              <a:t>, </a:t>
            </a:r>
            <a:r>
              <a:rPr lang="en-US" dirty="0" err="1"/>
              <a:t>Ahlada</a:t>
            </a:r>
            <a:r>
              <a:rPr lang="en-US" dirty="0"/>
              <a:t> </a:t>
            </a:r>
            <a:r>
              <a:rPr lang="en-US" dirty="0" err="1"/>
              <a:t>Ruthwik</a:t>
            </a:r>
            <a:r>
              <a:rPr lang="en-US" dirty="0"/>
              <a:t> </a:t>
            </a:r>
            <a:r>
              <a:rPr lang="en-US" dirty="0" err="1"/>
              <a:t>Chakravarthula</a:t>
            </a:r>
            <a:r>
              <a:rPr lang="en-US" dirty="0"/>
              <a:t>, Tejaswini Ashok Walunjkar</a:t>
            </a:r>
          </a:p>
        </p:txBody>
      </p:sp>
      <p:sp>
        <p:nvSpPr>
          <p:cNvPr id="6" name="Shape 127">
            <a:extLst>
              <a:ext uri="{FF2B5EF4-FFF2-40B4-BE49-F238E27FC236}">
                <a16:creationId xmlns:a16="http://schemas.microsoft.com/office/drawing/2014/main" id="{F4CB666E-24A1-0675-F372-D7B26794ED00}"/>
              </a:ext>
            </a:extLst>
          </p:cNvPr>
          <p:cNvSpPr txBox="1">
            <a:spLocks/>
          </p:cNvSpPr>
          <p:nvPr/>
        </p:nvSpPr>
        <p:spPr>
          <a:xfrm>
            <a:off x="5419493" y="3721864"/>
            <a:ext cx="3583259" cy="7638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25000"/>
            </a:pPr>
            <a:r>
              <a:rPr lang="en" sz="1200" b="0" u="sng" dirty="0"/>
              <a:t>Instructor:</a:t>
            </a:r>
            <a:r>
              <a:rPr lang="en" sz="1200" b="0" dirty="0"/>
              <a:t> Hassan </a:t>
            </a:r>
            <a:r>
              <a:rPr lang="en" sz="1200" b="0" dirty="0" err="1"/>
              <a:t>Ghasemzadeh</a:t>
            </a:r>
            <a:endParaRPr lang="en" sz="1200" b="0" dirty="0"/>
          </a:p>
          <a:p>
            <a:pPr>
              <a:buSzPct val="25000"/>
            </a:pPr>
            <a:r>
              <a:rPr lang="en" sz="1200" b="0" u="sng" dirty="0"/>
              <a:t>Lab:</a:t>
            </a:r>
            <a:r>
              <a:rPr lang="en" sz="1200" b="0" dirty="0"/>
              <a:t> Embedded Machine Intelligence Lab (EMIL) </a:t>
            </a:r>
            <a:r>
              <a:rPr lang="en" sz="1200" b="0" u="sng" dirty="0"/>
              <a:t>Web:</a:t>
            </a:r>
            <a:r>
              <a:rPr lang="en" sz="1200" b="0" dirty="0"/>
              <a:t> </a:t>
            </a:r>
            <a:r>
              <a:rPr lang="en-US" sz="1200" b="0" dirty="0">
                <a:hlinkClick r:id="rId3"/>
              </a:rPr>
              <a:t>https://ghasemzadeh.com</a:t>
            </a:r>
            <a:endParaRPr lang="en-US" sz="1200" b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5F12D-2709-2FCF-A066-8BE43EB6C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Team Members: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93C06-D673-2EA3-CA51-7576154D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73D3D1-E0D6-5377-7F66-74413E4F1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Hardware Exploration ( Problem Solving Feature Assessment): </a:t>
            </a:r>
            <a:r>
              <a:rPr lang="en-US" dirty="0" err="1"/>
              <a:t>Ruthwik</a:t>
            </a:r>
            <a:endParaRPr lang="en-US" dirty="0"/>
          </a:p>
          <a:p>
            <a:r>
              <a:rPr lang="en-US" dirty="0"/>
              <a:t>Dataset Evaluation( Annotation Resolution, Performance Optimization): Tejaswini </a:t>
            </a:r>
          </a:p>
          <a:p>
            <a:r>
              <a:rPr lang="en-US" dirty="0"/>
              <a:t>Model Training Strategies (Challenges Mitigation): </a:t>
            </a:r>
            <a:r>
              <a:rPr lang="en-US" dirty="0" err="1"/>
              <a:t>Sudeeksha</a:t>
            </a:r>
            <a:endParaRPr lang="en-US" dirty="0"/>
          </a:p>
          <a:p>
            <a:r>
              <a:rPr lang="en-US" dirty="0"/>
              <a:t>Real-time OCR Implementation: </a:t>
            </a:r>
            <a:r>
              <a:rPr lang="en-US" dirty="0" err="1"/>
              <a:t>Ruthwik</a:t>
            </a:r>
            <a:r>
              <a:rPr lang="en-US" dirty="0"/>
              <a:t>, </a:t>
            </a:r>
            <a:r>
              <a:rPr lang="en-US" dirty="0" err="1"/>
              <a:t>Sudeeksha</a:t>
            </a:r>
            <a:r>
              <a:rPr lang="en-US" dirty="0"/>
              <a:t>, Tejaswini</a:t>
            </a:r>
          </a:p>
        </p:txBody>
      </p:sp>
    </p:spTree>
    <p:extLst>
      <p:ext uri="{BB962C8B-B14F-4D97-AF65-F5344CB8AC3E}">
        <p14:creationId xmlns:p14="http://schemas.microsoft.com/office/powerpoint/2010/main" val="1641129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2800" b="1" i="0" u="none" strike="noStrike" cap="none" dirty="0">
                <a:solidFill>
                  <a:srgbClr val="FFFFFF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GO DEVILS!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EB94D-18CF-F048-E840-B6F5A434F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6A32B-E0A4-9666-6819-E22203A0F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Reading challenges are common, especially for the visually impaired. Converting text to audio seamlessly is crucial to making information more accessible and inclusive.</a:t>
            </a:r>
          </a:p>
          <a:p>
            <a:pPr marL="0" indent="0">
              <a:buNone/>
            </a:pPr>
            <a:endParaRPr lang="en-US" sz="2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sz="2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Text-to-Speech (TTS) System for OCR-Generated Text transforms printed or digital text into audio, addressing the need for quick and easy access to information.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855C3-65B3-F440-5BD2-1E85C5FEC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167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34F8-F18F-CE85-756B-789CCCCE7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D7AA0-DE47-9AAA-19B6-E3BA63598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Initial Hardware Choice: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Arduino Nano 33 BLE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with OV7675 camera module.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Issue: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Insufficient image resolution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ML model training.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Midway Transition: Shifted to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ESP32 CAM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with OV2640 camera module.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Challenge: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RAM limitations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hindered model deployment on ESP32.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Optimal Solution: Finalized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Raspberry Pi 4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robust performance.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Features: Raspberry Pi 4 offers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ample RAM, processing power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and GPIO support, essential for efficient OCR implementation.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6035C7-9863-BA76-75EB-BDBF6918E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00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D767D-BA41-C6CD-BAF6-D39D67280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Dataset Dilemmas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91CA8-4294-419A-ACAB-85DE162E9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49513"/>
            <a:ext cx="8229600" cy="379452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Initial Attempt: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TextOCR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dataset selected for training.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Problem: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Inconsistent annotations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led to errors during model training.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In-house Synthetic Data: Created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synthetic data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but model performance was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suboptimal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Ultimate Dataset: Adopted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mjsynth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' dataset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with 9 million images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covering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90k English words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Benefits: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Improved model performance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though training time increased (2 hours per epoch).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B7694-A4BA-2006-7960-BF0E52D2B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10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7E84A-6A33-3030-5C52-857EC5B5F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Iterative Model Development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B46D1-9DD7-C9FE-C084-EA2450D86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00103"/>
            <a:ext cx="8058150" cy="39671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Algorithm Training: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Utilized synthetic data for initial training iterations.</a:t>
            </a: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Challenges Encountered: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Overcame dataset annotation issues and model performance drawbacks through iterative training.</a:t>
            </a: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Optimization Strategies: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Fine-tuned the model to achieve real-time OCR on Raspberry Pi 4.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F8BE00-E856-4192-C5DF-B8403C5CE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/>
            <a:fld id="{B6F15528-21DE-4FAA-801E-634DDDAF4B2B}" type="slidenum">
              <a:rPr lang="en-US" kern="1200">
                <a:solidFill>
                  <a:prstClr val="black"/>
                </a:solidFill>
                <a:ea typeface="+mn-ea"/>
                <a:cs typeface="+mn-cs"/>
              </a:rPr>
              <a:pPr defTabSz="685800"/>
              <a:t>5</a:t>
            </a:fld>
            <a:endParaRPr lang="en-US" kern="1200">
              <a:solidFill>
                <a:prstClr val="black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2024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1A2FA-1247-FF28-0128-E91EDBA3D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5D4E85-55E5-5855-5418-7A37C89BD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Performance Metrics: </a:t>
            </a:r>
            <a:r>
              <a:rPr lang="en-US" dirty="0"/>
              <a:t>Achieved OCR accuracy rate of 74% with '</a:t>
            </a:r>
            <a:r>
              <a:rPr lang="en-US" dirty="0" err="1"/>
              <a:t>mjsynth</a:t>
            </a:r>
            <a:r>
              <a:rPr lang="en-US" dirty="0"/>
              <a:t>' dataset on Raspberry Pi 4.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Real-time Demonstration:</a:t>
            </a:r>
            <a:r>
              <a:rPr lang="en-US" dirty="0"/>
              <a:t> Live showcase of text-to-audio conversion on Raspberry Pi 4, reinforcing practicality.</a:t>
            </a:r>
          </a:p>
        </p:txBody>
      </p:sp>
    </p:spTree>
    <p:extLst>
      <p:ext uri="{BB962C8B-B14F-4D97-AF65-F5344CB8AC3E}">
        <p14:creationId xmlns:p14="http://schemas.microsoft.com/office/powerpoint/2010/main" val="2812805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1A2FA-1247-FF28-0128-E91EDBA3D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Limitations and Future Directions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5D4E85-55E5-5855-5418-7A37C89BD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Sensitivity to Lighting Conditions:</a:t>
            </a:r>
            <a:r>
              <a:rPr lang="en-US" dirty="0"/>
              <a:t> Variations impact accuracy under different illumination levels.</a:t>
            </a:r>
          </a:p>
          <a:p>
            <a:r>
              <a:rPr lang="en-US" b="1" dirty="0"/>
              <a:t>Font Style Dependency:</a:t>
            </a:r>
            <a:r>
              <a:rPr lang="en-US" dirty="0"/>
              <a:t> Struggles with fonts significantly different from training set, affecting diverse text transcriptions.</a:t>
            </a:r>
          </a:p>
          <a:p>
            <a:r>
              <a:rPr lang="en-US" b="1" dirty="0"/>
              <a:t>Complex Layout Challenges: </a:t>
            </a:r>
            <a:r>
              <a:rPr lang="en-US" dirty="0"/>
              <a:t>Inability to handle text in complex layouts, such as overlapping or distorted text.</a:t>
            </a:r>
          </a:p>
          <a:p>
            <a:r>
              <a:rPr lang="en-US" b="1" dirty="0"/>
              <a:t>Inconsistent Line-by-Line Reading: </a:t>
            </a:r>
            <a:r>
              <a:rPr lang="en-US" dirty="0"/>
              <a:t>Lacks consistent line-by-line reading, leading to occasional disruptions in text-to-speech output.</a:t>
            </a:r>
          </a:p>
        </p:txBody>
      </p:sp>
    </p:spTree>
    <p:extLst>
      <p:ext uri="{BB962C8B-B14F-4D97-AF65-F5344CB8AC3E}">
        <p14:creationId xmlns:p14="http://schemas.microsoft.com/office/powerpoint/2010/main" val="4107615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1A2FA-1247-FF28-0128-E91EDBA3D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Future Directions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5D4E85-55E5-5855-5418-7A37C89BD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User Interface Development: </a:t>
            </a:r>
            <a:r>
              <a:rPr lang="en-US" dirty="0"/>
              <a:t>Create an intuitive user interface for easy navigation and customization, enhancing the overall user experience.</a:t>
            </a:r>
          </a:p>
          <a:p>
            <a:r>
              <a:rPr lang="en-US" b="1" dirty="0"/>
              <a:t>Multilingual Support: </a:t>
            </a:r>
            <a:r>
              <a:rPr lang="en-US" dirty="0"/>
              <a:t>Expand the OCR solution to support multiple languages, fostering inclusivity for a diverse user base.</a:t>
            </a:r>
          </a:p>
          <a:p>
            <a:r>
              <a:rPr lang="en-US" b="1" dirty="0"/>
              <a:t>Continuous Model Training: </a:t>
            </a:r>
            <a:r>
              <a:rPr lang="en-US" dirty="0"/>
              <a:t>Implement a system for ongoing model training to adapt to evolving language patterns and improve accuracy over time.</a:t>
            </a:r>
          </a:p>
        </p:txBody>
      </p:sp>
    </p:spTree>
    <p:extLst>
      <p:ext uri="{BB962C8B-B14F-4D97-AF65-F5344CB8AC3E}">
        <p14:creationId xmlns:p14="http://schemas.microsoft.com/office/powerpoint/2010/main" val="1839222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5F12D-2709-2FCF-A066-8BE43EB6C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93C06-D673-2EA3-CA51-7576154D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CEN598_Demo">
            <a:hlinkClick r:id="" action="ppaction://media"/>
            <a:extLst>
              <a:ext uri="{FF2B5EF4-FFF2-40B4-BE49-F238E27FC236}">
                <a16:creationId xmlns:a16="http://schemas.microsoft.com/office/drawing/2014/main" id="{024F29DB-7CA4-6ADB-EAF8-9FAC46F60B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7900" y="800100"/>
            <a:ext cx="2108200" cy="3794125"/>
          </a:xfrm>
        </p:spPr>
      </p:pic>
    </p:spTree>
    <p:extLst>
      <p:ext uri="{BB962C8B-B14F-4D97-AF65-F5344CB8AC3E}">
        <p14:creationId xmlns:p14="http://schemas.microsoft.com/office/powerpoint/2010/main" val="170000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SU Template">
  <a:themeElements>
    <a:clrScheme name="ASU Pallet">
      <a:dk1>
        <a:srgbClr val="000000"/>
      </a:dk1>
      <a:lt1>
        <a:srgbClr val="FFFFFF"/>
      </a:lt1>
      <a:dk2>
        <a:srgbClr val="951D40"/>
      </a:dk2>
      <a:lt2>
        <a:srgbClr val="5C6670"/>
      </a:lt2>
      <a:accent1>
        <a:srgbClr val="FFC627"/>
      </a:accent1>
      <a:accent2>
        <a:srgbClr val="95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000000"/>
      </a:accent6>
      <a:hlink>
        <a:srgbClr val="951D40"/>
      </a:hlink>
      <a:folHlink>
        <a:srgbClr val="5C66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S - Widescreen PPT" id="{5C17E585-BE08-48E9-A9D7-4FC1AE557262}" vid="{AC337D8E-DBE6-401A-B1AA-3E99989E85B6}"/>
    </a:ext>
  </a:extLst>
</a:theme>
</file>

<file path=ppt/theme/theme2.xml><?xml version="1.0" encoding="utf-8"?>
<a:theme xmlns:a="http://schemas.openxmlformats.org/drawingml/2006/main" name="ASU Template">
  <a:themeElements>
    <a:clrScheme name="ASU Pallet">
      <a:dk1>
        <a:srgbClr val="000000"/>
      </a:dk1>
      <a:lt1>
        <a:srgbClr val="FFFFFF"/>
      </a:lt1>
      <a:dk2>
        <a:srgbClr val="951D40"/>
      </a:dk2>
      <a:lt2>
        <a:srgbClr val="5C6670"/>
      </a:lt2>
      <a:accent1>
        <a:srgbClr val="FFC627"/>
      </a:accent1>
      <a:accent2>
        <a:srgbClr val="95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000000"/>
      </a:accent6>
      <a:hlink>
        <a:srgbClr val="951D40"/>
      </a:hlink>
      <a:folHlink>
        <a:srgbClr val="5C66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S - Widescreen PPT" id="{5C17E585-BE08-48E9-A9D7-4FC1AE557262}" vid="{967C3BEB-76DE-42DB-BEB5-D0AC18C644FD}"/>
    </a:ext>
  </a:extLst>
</a:theme>
</file>

<file path=ppt/theme/theme3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A60F2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wrap="square" lIns="91440" tIns="45720" rIns="91440" bIns="45720" rtlCol="0">
        <a:spAutoFit/>
      </a:bodyPr>
      <a:lstStyle>
        <a:defPPr>
          <a:defRPr sz="2000" i="1" dirty="0" smtClean="0"/>
        </a:defPPr>
      </a:lstStyle>
    </a:txDef>
  </a:objectDefaults>
  <a:extraClrSchemeLst/>
</a:theme>
</file>

<file path=ppt/theme/theme4.xml><?xml version="1.0" encoding="utf-8"?>
<a:theme xmlns:a="http://schemas.openxmlformats.org/drawingml/2006/main" name="1_ASU Template">
  <a:themeElements>
    <a:clrScheme name="ASU Pallet">
      <a:dk1>
        <a:srgbClr val="000000"/>
      </a:dk1>
      <a:lt1>
        <a:srgbClr val="FFFFFF"/>
      </a:lt1>
      <a:dk2>
        <a:srgbClr val="951D40"/>
      </a:dk2>
      <a:lt2>
        <a:srgbClr val="5C6670"/>
      </a:lt2>
      <a:accent1>
        <a:srgbClr val="FFC627"/>
      </a:accent1>
      <a:accent2>
        <a:srgbClr val="95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000000"/>
      </a:accent6>
      <a:hlink>
        <a:srgbClr val="951D40"/>
      </a:hlink>
      <a:folHlink>
        <a:srgbClr val="5C66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S - Widescreen PPT" id="{5C17E585-BE08-48E9-A9D7-4FC1AE557262}" vid="{967C3BEB-76DE-42DB-BEB5-D0AC18C644FD}"/>
    </a:ext>
  </a:extLst>
</a:theme>
</file>

<file path=ppt/theme/theme5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chs_powerpoint_template_-_widescreen_v20180808</Template>
  <TotalTime>535</TotalTime>
  <Words>518</Words>
  <Application>Microsoft Office PowerPoint</Application>
  <PresentationFormat>On-screen Show (16:9)</PresentationFormat>
  <Paragraphs>55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Courier New</vt:lpstr>
      <vt:lpstr>Söhne</vt:lpstr>
      <vt:lpstr>Wingdings</vt:lpstr>
      <vt:lpstr>ASU Template</vt:lpstr>
      <vt:lpstr>ASU Template</vt:lpstr>
      <vt:lpstr>Office Theme</vt:lpstr>
      <vt:lpstr>1_ASU Template</vt:lpstr>
      <vt:lpstr>Text-to-Speech (TTS) System for OCR-Generated Text</vt:lpstr>
      <vt:lpstr>Introduction</vt:lpstr>
      <vt:lpstr>Hardware Evolution</vt:lpstr>
      <vt:lpstr>Dataset Dilemmas</vt:lpstr>
      <vt:lpstr>Iterative Model Development</vt:lpstr>
      <vt:lpstr>Results</vt:lpstr>
      <vt:lpstr>Limitations and Future Directions</vt:lpstr>
      <vt:lpstr>Future Directions</vt:lpstr>
      <vt:lpstr>Demo</vt:lpstr>
      <vt:lpstr>Team Members:</vt:lpstr>
      <vt:lpstr>GO DEVILS!</vt:lpstr>
    </vt:vector>
  </TitlesOfParts>
  <Company>Arizona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Leo Pardo</dc:creator>
  <cp:lastModifiedBy>Tejaswini Ashok Walunjkar (Student)</cp:lastModifiedBy>
  <cp:revision>139</cp:revision>
  <dcterms:created xsi:type="dcterms:W3CDTF">2018-09-24T19:00:12Z</dcterms:created>
  <dcterms:modified xsi:type="dcterms:W3CDTF">2024-03-22T00:38:48Z</dcterms:modified>
</cp:coreProperties>
</file>